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9" r:id="rId9"/>
    <p:sldId id="268" r:id="rId10"/>
    <p:sldId id="265" r:id="rId11"/>
    <p:sldId id="270" r:id="rId12"/>
    <p:sldId id="271" r:id="rId13"/>
    <p:sldId id="272" r:id="rId14"/>
    <p:sldId id="273" r:id="rId15"/>
    <p:sldId id="274" r:id="rId16"/>
    <p:sldId id="277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Pets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24896"/>
        <c:axId val="108801024"/>
      </c:barChart>
      <c:catAx>
        <c:axId val="9742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801024"/>
        <c:crosses val="autoZero"/>
        <c:auto val="1"/>
        <c:lblAlgn val="ctr"/>
        <c:lblOffset val="100"/>
        <c:noMultiLvlLbl val="0"/>
      </c:catAx>
      <c:valAx>
        <c:axId val="10880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42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/>
        </c:upDownBars>
        <c:axId val="127652224"/>
        <c:axId val="127653760"/>
      </c:stockChart>
      <c:catAx>
        <c:axId val="12765222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7653760"/>
        <c:crosses val="autoZero"/>
        <c:auto val="1"/>
        <c:lblAlgn val="ctr"/>
        <c:lblOffset val="100"/>
        <c:noMultiLvlLbl val="0"/>
      </c:catAx>
      <c:valAx>
        <c:axId val="12765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65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Pets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15584"/>
        <c:axId val="143191040"/>
      </c:barChart>
      <c:catAx>
        <c:axId val="1425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191040"/>
        <c:crosses val="autoZero"/>
        <c:auto val="1"/>
        <c:lblAlgn val="ctr"/>
        <c:lblOffset val="100"/>
        <c:noMultiLvlLbl val="0"/>
      </c:catAx>
      <c:valAx>
        <c:axId val="1431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1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</c:f>
              <c:strCache>
                <c:ptCount val="1"/>
                <c:pt idx="0">
                  <c:v># of Pets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/>
        </c:upDownBars>
        <c:axId val="161227136"/>
        <c:axId val="161229056"/>
      </c:stockChart>
      <c:catAx>
        <c:axId val="1612271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61229056"/>
        <c:crosses val="autoZero"/>
        <c:auto val="1"/>
        <c:lblAlgn val="ctr"/>
        <c:lblOffset val="100"/>
        <c:noMultiLvlLbl val="0"/>
      </c:catAx>
      <c:valAx>
        <c:axId val="16122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0"/>
        </c:spPr>
        <c:crossAx val="16122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Penalty Min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34592"/>
        <c:axId val="141087104"/>
      </c:barChart>
      <c:catAx>
        <c:axId val="9113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087104"/>
        <c:crosses val="autoZero"/>
        <c:auto val="1"/>
        <c:lblAlgn val="ctr"/>
        <c:lblOffset val="100"/>
        <c:noMultiLvlLbl val="0"/>
      </c:catAx>
      <c:valAx>
        <c:axId val="14108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134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Penalty Min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42176"/>
        <c:axId val="91077248"/>
      </c:barChart>
      <c:catAx>
        <c:axId val="910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077248"/>
        <c:crosses val="autoZero"/>
        <c:auto val="1"/>
        <c:lblAlgn val="ctr"/>
        <c:lblOffset val="100"/>
        <c:noMultiLvlLbl val="0"/>
      </c:catAx>
      <c:valAx>
        <c:axId val="9107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4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Penalty Min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101632"/>
        <c:axId val="174353024"/>
      </c:barChart>
      <c:catAx>
        <c:axId val="1741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353024"/>
        <c:crosses val="autoZero"/>
        <c:auto val="1"/>
        <c:lblAlgn val="ctr"/>
        <c:lblOffset val="100"/>
        <c:noMultiLvlLbl val="0"/>
      </c:catAx>
      <c:valAx>
        <c:axId val="17435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10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Quantitative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7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pic>
        <p:nvPicPr>
          <p:cNvPr id="4" name="Picture 1" descr="Screen Shot 2013-12-27 at 7.57.35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05000"/>
            <a:ext cx="6029359" cy="448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1" y="1905000"/>
            <a:ext cx="213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Always graph both using same scale to get big picture of shape, center, and spread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57928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Earthquake 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8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133600"/>
            <a:ext cx="2362200" cy="3992563"/>
          </a:xfrm>
        </p:spPr>
        <p:txBody>
          <a:bodyPr/>
          <a:lstStyle/>
          <a:p>
            <a:r>
              <a:rPr lang="en-US" sz="1800" dirty="0" smtClean="0"/>
              <a:t>STAT</a:t>
            </a:r>
          </a:p>
          <a:p>
            <a:r>
              <a:rPr lang="en-US" sz="1800" dirty="0" smtClean="0"/>
              <a:t>EDIT</a:t>
            </a:r>
          </a:p>
          <a:p>
            <a:r>
              <a:rPr lang="en-US" sz="1800" dirty="0" smtClean="0"/>
              <a:t>Highlight L1</a:t>
            </a:r>
          </a:p>
          <a:p>
            <a:r>
              <a:rPr lang="en-US" sz="1800" dirty="0" smtClean="0"/>
              <a:t>CLEAR</a:t>
            </a:r>
          </a:p>
          <a:p>
            <a:r>
              <a:rPr lang="en-US" sz="1800" dirty="0" smtClean="0"/>
              <a:t>ENTER</a:t>
            </a:r>
          </a:p>
          <a:p>
            <a:r>
              <a:rPr lang="en-US" sz="1800" dirty="0" smtClean="0"/>
              <a:t>Enter data values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06482"/>
              </p:ext>
            </p:extLst>
          </p:nvPr>
        </p:nvGraphicFramePr>
        <p:xfrm>
          <a:off x="4191000" y="533400"/>
          <a:ext cx="38862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L1       #</a:t>
                      </a:r>
                      <a:r>
                        <a:rPr lang="en-US" baseline="0" dirty="0" smtClean="0"/>
                        <a:t> of Pets for each student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7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9144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Enter Quantitative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Calculate Statistics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STAT</a:t>
            </a:r>
          </a:p>
          <a:p>
            <a:r>
              <a:rPr lang="en-US" sz="1800" dirty="0" smtClean="0"/>
              <a:t>CALC</a:t>
            </a:r>
          </a:p>
          <a:p>
            <a:r>
              <a:rPr lang="en-US" sz="1800" dirty="0" smtClean="0"/>
              <a:t>1-VAR STAT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Depending on your calculator</a:t>
            </a:r>
          </a:p>
          <a:p>
            <a:r>
              <a:rPr lang="en-US" sz="1800" dirty="0" smtClean="0"/>
              <a:t>ENTER</a:t>
            </a:r>
            <a:endParaRPr lang="en-US" sz="1800" dirty="0"/>
          </a:p>
          <a:p>
            <a:r>
              <a:rPr lang="en-US" sz="1800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sz="1800" dirty="0" smtClean="0"/>
              <a:t>List:  L1</a:t>
            </a:r>
          </a:p>
          <a:p>
            <a:r>
              <a:rPr lang="en-US" sz="1800" dirty="0" err="1" smtClean="0"/>
              <a:t>FreqList</a:t>
            </a:r>
            <a:r>
              <a:rPr lang="en-US" sz="1800" dirty="0" smtClean="0"/>
              <a:t>:  blank</a:t>
            </a:r>
          </a:p>
          <a:p>
            <a:r>
              <a:rPr lang="en-US" sz="1800" dirty="0" smtClean="0"/>
              <a:t>Calculate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57600" y="990600"/>
                <a:ext cx="35052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=1.933333333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=1.</m:t>
                    </m:r>
                  </m:oMath>
                </a14:m>
                <a:r>
                  <a:rPr lang="en-US" sz="2400" b="0" dirty="0" smtClean="0"/>
                  <a:t>387014608</a:t>
                </a:r>
              </a:p>
              <a:p>
                <a:endParaRPr lang="en-US" sz="2400" dirty="0"/>
              </a:p>
              <a:p>
                <a:r>
                  <a:rPr lang="en-US" sz="2400" b="0" u="sng" dirty="0" smtClean="0"/>
                  <a:t>5# Summary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𝑚𝑖𝑛𝑋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1=1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𝑀𝑒𝑑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𝑄</m:t>
                    </m:r>
                    <m:r>
                      <a:rPr lang="en-US" sz="2400" b="0" i="1" smtClean="0">
                        <a:latin typeface="Cambria Math"/>
                      </a:rPr>
                      <m:t>3=</m:t>
                    </m:r>
                  </m:oMath>
                </a14:m>
                <a:r>
                  <a:rPr lang="en-US" sz="2400" dirty="0" smtClean="0"/>
                  <a:t>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𝑚𝑎𝑥𝑋</m:t>
                      </m:r>
                      <m:r>
                        <a:rPr lang="en-US" sz="2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990600"/>
                <a:ext cx="35052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64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Graph Histogram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981200"/>
            <a:ext cx="2514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 PLOT</a:t>
            </a:r>
          </a:p>
          <a:p>
            <a:r>
              <a:rPr lang="en-US" dirty="0" smtClean="0"/>
              <a:t>PLOT 1</a:t>
            </a:r>
          </a:p>
          <a:p>
            <a:r>
              <a:rPr lang="en-US" dirty="0" smtClean="0"/>
              <a:t>ENTER on “ON”</a:t>
            </a:r>
          </a:p>
          <a:p>
            <a:r>
              <a:rPr lang="en-US" dirty="0" smtClean="0"/>
              <a:t>Type:  Choose Histogram</a:t>
            </a:r>
          </a:p>
          <a:p>
            <a:r>
              <a:rPr lang="en-US" dirty="0" err="1" smtClean="0"/>
              <a:t>Xlist</a:t>
            </a:r>
            <a:r>
              <a:rPr lang="en-US" dirty="0" smtClean="0"/>
              <a:t>:  L1</a:t>
            </a:r>
          </a:p>
          <a:p>
            <a:r>
              <a:rPr lang="en-US" dirty="0" err="1" smtClean="0"/>
              <a:t>FreqList</a:t>
            </a:r>
            <a:r>
              <a:rPr lang="en-US" dirty="0" smtClean="0"/>
              <a:t>:  1</a:t>
            </a:r>
          </a:p>
          <a:p>
            <a:r>
              <a:rPr lang="en-US" dirty="0" smtClean="0"/>
              <a:t>WINDOW</a:t>
            </a:r>
          </a:p>
          <a:p>
            <a:r>
              <a:rPr lang="en-US" dirty="0" err="1" smtClean="0"/>
              <a:t>Xmin</a:t>
            </a:r>
            <a:r>
              <a:rPr lang="en-US" dirty="0" smtClean="0"/>
              <a:t>=0 	    </a:t>
            </a:r>
            <a:r>
              <a:rPr lang="en-US" dirty="0" err="1" smtClean="0"/>
              <a:t>Ymin</a:t>
            </a:r>
            <a:r>
              <a:rPr lang="en-US" dirty="0" smtClean="0"/>
              <a:t>=0</a:t>
            </a:r>
          </a:p>
          <a:p>
            <a:r>
              <a:rPr lang="en-US" dirty="0" err="1" smtClean="0"/>
              <a:t>Xmax</a:t>
            </a:r>
            <a:r>
              <a:rPr lang="en-US" dirty="0" smtClean="0"/>
              <a:t>=6	    </a:t>
            </a:r>
            <a:r>
              <a:rPr lang="en-US" dirty="0" err="1" smtClean="0"/>
              <a:t>Ymax</a:t>
            </a:r>
            <a:r>
              <a:rPr lang="en-US" dirty="0" smtClean="0"/>
              <a:t>=6</a:t>
            </a:r>
          </a:p>
          <a:p>
            <a:r>
              <a:rPr lang="en-US" dirty="0" err="1" smtClean="0"/>
              <a:t>Xscl</a:t>
            </a:r>
            <a:r>
              <a:rPr lang="en-US" dirty="0" smtClean="0"/>
              <a:t>=1	    </a:t>
            </a:r>
            <a:r>
              <a:rPr lang="en-US" dirty="0" err="1" smtClean="0"/>
              <a:t>Yscl</a:t>
            </a:r>
            <a:r>
              <a:rPr lang="en-US" dirty="0" smtClean="0"/>
              <a:t>=1</a:t>
            </a:r>
          </a:p>
          <a:p>
            <a:r>
              <a:rPr lang="en-US" dirty="0" smtClean="0"/>
              <a:t>GRAPH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0946846"/>
              </p:ext>
            </p:extLst>
          </p:nvPr>
        </p:nvGraphicFramePr>
        <p:xfrm>
          <a:off x="3429000" y="609600"/>
          <a:ext cx="5410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2494985" y="3105146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Students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71500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Pets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6324600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*You can TRACE the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8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Graph Box Plot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/>
              <a:t>STAT PLOT</a:t>
            </a:r>
          </a:p>
          <a:p>
            <a:r>
              <a:rPr lang="en-US" sz="1800" dirty="0"/>
              <a:t>PLOT 1</a:t>
            </a:r>
          </a:p>
          <a:p>
            <a:r>
              <a:rPr lang="en-US" sz="1800" dirty="0"/>
              <a:t>ENTER on “ON”</a:t>
            </a:r>
          </a:p>
          <a:p>
            <a:r>
              <a:rPr lang="en-US" sz="1800" dirty="0"/>
              <a:t>Type:  Choose </a:t>
            </a:r>
            <a:r>
              <a:rPr lang="en-US" sz="1800" dirty="0" smtClean="0"/>
              <a:t>Box Plot</a:t>
            </a:r>
            <a:endParaRPr lang="en-US" sz="1800" dirty="0"/>
          </a:p>
          <a:p>
            <a:r>
              <a:rPr lang="en-US" sz="1800" dirty="0" err="1"/>
              <a:t>Xlist</a:t>
            </a:r>
            <a:r>
              <a:rPr lang="en-US" sz="1800" dirty="0"/>
              <a:t>:  L1</a:t>
            </a:r>
          </a:p>
          <a:p>
            <a:r>
              <a:rPr lang="en-US" sz="1800" dirty="0" err="1"/>
              <a:t>FreqList</a:t>
            </a:r>
            <a:r>
              <a:rPr lang="en-US" sz="1800" dirty="0"/>
              <a:t>:  1</a:t>
            </a:r>
          </a:p>
          <a:p>
            <a:r>
              <a:rPr lang="en-US" sz="1800" dirty="0"/>
              <a:t>WINDOW</a:t>
            </a:r>
          </a:p>
          <a:p>
            <a:r>
              <a:rPr lang="en-US" sz="1800" dirty="0" err="1"/>
              <a:t>Xmin</a:t>
            </a:r>
            <a:r>
              <a:rPr lang="en-US" sz="1800" dirty="0"/>
              <a:t>=0 	    </a:t>
            </a:r>
            <a:r>
              <a:rPr lang="en-US" sz="1800" dirty="0" err="1"/>
              <a:t>Ymin</a:t>
            </a:r>
            <a:r>
              <a:rPr lang="en-US" sz="1800" dirty="0"/>
              <a:t>=0</a:t>
            </a:r>
          </a:p>
          <a:p>
            <a:r>
              <a:rPr lang="en-US" sz="1800" dirty="0" err="1"/>
              <a:t>Xmax</a:t>
            </a:r>
            <a:r>
              <a:rPr lang="en-US" sz="1800" dirty="0"/>
              <a:t>=6	    </a:t>
            </a:r>
            <a:r>
              <a:rPr lang="en-US" sz="1800" dirty="0" err="1"/>
              <a:t>Ymax</a:t>
            </a:r>
            <a:r>
              <a:rPr lang="en-US" sz="1800" dirty="0"/>
              <a:t>=6</a:t>
            </a:r>
          </a:p>
          <a:p>
            <a:r>
              <a:rPr lang="en-US" sz="1800" dirty="0" err="1"/>
              <a:t>Xscl</a:t>
            </a:r>
            <a:r>
              <a:rPr lang="en-US" sz="1800" dirty="0"/>
              <a:t>=1	    </a:t>
            </a:r>
            <a:r>
              <a:rPr lang="en-US" sz="1800" dirty="0" err="1"/>
              <a:t>Yscl</a:t>
            </a:r>
            <a:r>
              <a:rPr lang="en-US" sz="1800" dirty="0"/>
              <a:t>=1</a:t>
            </a:r>
          </a:p>
          <a:p>
            <a:r>
              <a:rPr lang="en-US" sz="1800" dirty="0"/>
              <a:t>GRAPH</a:t>
            </a:r>
          </a:p>
          <a:p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1587713"/>
              </p:ext>
            </p:extLst>
          </p:nvPr>
        </p:nvGraphicFramePr>
        <p:xfrm>
          <a:off x="3657600" y="1143000"/>
          <a:ext cx="518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0" y="685800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# of Pets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921695" y="3326705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# of Pets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4267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36021" y="572975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MinX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44907" y="50292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Q1=1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59325" y="42817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Med=2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34180" y="35168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Q3=3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211722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MaxX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0" y="6324600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*You can TRACE the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2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133600"/>
            <a:ext cx="23622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STAT</a:t>
            </a:r>
          </a:p>
          <a:p>
            <a:r>
              <a:rPr lang="en-US" sz="1800" dirty="0" smtClean="0"/>
              <a:t>EDIT</a:t>
            </a:r>
          </a:p>
          <a:p>
            <a:r>
              <a:rPr lang="en-US" sz="1800" dirty="0" smtClean="0"/>
              <a:t>Highlight L1</a:t>
            </a:r>
          </a:p>
          <a:p>
            <a:r>
              <a:rPr lang="en-US" sz="1800" dirty="0" smtClean="0"/>
              <a:t>CLEAR</a:t>
            </a:r>
          </a:p>
          <a:p>
            <a:r>
              <a:rPr lang="en-US" sz="1800" dirty="0" smtClean="0"/>
              <a:t>ENTER</a:t>
            </a:r>
          </a:p>
          <a:p>
            <a:r>
              <a:rPr lang="en-US" sz="1800" dirty="0"/>
              <a:t>Highlight </a:t>
            </a:r>
            <a:r>
              <a:rPr lang="en-US" sz="1800" dirty="0" smtClean="0"/>
              <a:t>L2</a:t>
            </a:r>
            <a:endParaRPr lang="en-US" sz="1800" dirty="0"/>
          </a:p>
          <a:p>
            <a:r>
              <a:rPr lang="en-US" sz="1800" dirty="0"/>
              <a:t>CLEAR</a:t>
            </a:r>
          </a:p>
          <a:p>
            <a:r>
              <a:rPr lang="en-US" sz="1800" dirty="0"/>
              <a:t>ENTER</a:t>
            </a:r>
          </a:p>
          <a:p>
            <a:endParaRPr lang="en-US" sz="1800" dirty="0" smtClean="0"/>
          </a:p>
          <a:p>
            <a:r>
              <a:rPr lang="en-US" sz="1800" dirty="0" smtClean="0"/>
              <a:t>Enter data values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9144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Enter Quantitative Data</a:t>
            </a: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33905"/>
              </p:ext>
            </p:extLst>
          </p:nvPr>
        </p:nvGraphicFramePr>
        <p:xfrm>
          <a:off x="3048000" y="3505200"/>
          <a:ext cx="5791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849"/>
                <a:gridCol w="29433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 # of Pets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 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87300"/>
              </p:ext>
            </p:extLst>
          </p:nvPr>
        </p:nvGraphicFramePr>
        <p:xfrm>
          <a:off x="2895600" y="1061139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653534"/>
            <a:ext cx="278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Pets for each student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1" y="2400884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is easier to enter this data as a frequency table instead because of the repeating data values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3619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Calculate Statistics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STAT</a:t>
            </a:r>
          </a:p>
          <a:p>
            <a:r>
              <a:rPr lang="en-US" sz="1800" dirty="0" smtClean="0"/>
              <a:t>CALC</a:t>
            </a:r>
          </a:p>
          <a:p>
            <a:r>
              <a:rPr lang="en-US" sz="1800" dirty="0" smtClean="0"/>
              <a:t>1-VAR STAT</a:t>
            </a:r>
          </a:p>
          <a:p>
            <a:r>
              <a:rPr lang="en-US" sz="1800" dirty="0">
                <a:solidFill>
                  <a:schemeClr val="tx1"/>
                </a:solidFill>
              </a:rPr>
              <a:t>Depending on your calculator</a:t>
            </a:r>
          </a:p>
          <a:p>
            <a:r>
              <a:rPr lang="en-US" sz="1800" dirty="0" smtClean="0"/>
              <a:t>L1, L2   ENTER</a:t>
            </a:r>
            <a:endParaRPr lang="en-US" sz="1800" dirty="0"/>
          </a:p>
          <a:p>
            <a:r>
              <a:rPr lang="en-US" sz="1800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sz="1800" dirty="0" smtClean="0"/>
              <a:t>List:  L1</a:t>
            </a:r>
          </a:p>
          <a:p>
            <a:r>
              <a:rPr lang="en-US" sz="1800" dirty="0" err="1" smtClean="0"/>
              <a:t>FreqList</a:t>
            </a:r>
            <a:r>
              <a:rPr lang="en-US" sz="1800" dirty="0" smtClean="0"/>
              <a:t>:  L2</a:t>
            </a:r>
          </a:p>
          <a:p>
            <a:r>
              <a:rPr lang="en-US" sz="1800" dirty="0" smtClean="0"/>
              <a:t>Calculate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57600" y="990600"/>
                <a:ext cx="35052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=1.933333333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=1.</m:t>
                    </m:r>
                  </m:oMath>
                </a14:m>
                <a:r>
                  <a:rPr lang="en-US" sz="2400" b="0" dirty="0" smtClean="0"/>
                  <a:t>387014608</a:t>
                </a:r>
              </a:p>
              <a:p>
                <a:endParaRPr lang="en-US" sz="2400" dirty="0"/>
              </a:p>
              <a:p>
                <a:r>
                  <a:rPr lang="en-US" sz="2400" b="0" u="sng" dirty="0" smtClean="0"/>
                  <a:t>5# Summary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𝑚𝑖𝑛𝑋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1=1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𝑀𝑒𝑑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𝑄</m:t>
                    </m:r>
                    <m:r>
                      <a:rPr lang="en-US" sz="2400" b="0" i="1" smtClean="0">
                        <a:latin typeface="Cambria Math"/>
                      </a:rPr>
                      <m:t>3=</m:t>
                    </m:r>
                  </m:oMath>
                </a14:m>
                <a:r>
                  <a:rPr lang="en-US" sz="2400" dirty="0" smtClean="0"/>
                  <a:t>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𝑚𝑎𝑥𝑋</m:t>
                      </m:r>
                      <m:r>
                        <a:rPr lang="en-US" sz="2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990600"/>
                <a:ext cx="35052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756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Graph Histogram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981200"/>
            <a:ext cx="2514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 PLOT</a:t>
            </a:r>
          </a:p>
          <a:p>
            <a:r>
              <a:rPr lang="en-US" dirty="0" smtClean="0"/>
              <a:t>PLOT 1</a:t>
            </a:r>
          </a:p>
          <a:p>
            <a:r>
              <a:rPr lang="en-US" dirty="0" smtClean="0"/>
              <a:t>ENTER on “ON”</a:t>
            </a:r>
          </a:p>
          <a:p>
            <a:r>
              <a:rPr lang="en-US" dirty="0" smtClean="0"/>
              <a:t>Type:  Choose Histogram</a:t>
            </a:r>
          </a:p>
          <a:p>
            <a:r>
              <a:rPr lang="en-US" dirty="0" err="1" smtClean="0"/>
              <a:t>Xlist</a:t>
            </a:r>
            <a:r>
              <a:rPr lang="en-US" dirty="0" smtClean="0"/>
              <a:t>:  L1</a:t>
            </a:r>
          </a:p>
          <a:p>
            <a:r>
              <a:rPr lang="en-US" dirty="0" err="1" smtClean="0"/>
              <a:t>FreqList</a:t>
            </a:r>
            <a:r>
              <a:rPr lang="en-US" dirty="0" smtClean="0"/>
              <a:t>:  L2</a:t>
            </a:r>
          </a:p>
          <a:p>
            <a:r>
              <a:rPr lang="en-US" dirty="0" smtClean="0"/>
              <a:t>WINDOW</a:t>
            </a:r>
          </a:p>
          <a:p>
            <a:r>
              <a:rPr lang="en-US" dirty="0" err="1" smtClean="0"/>
              <a:t>Xmin</a:t>
            </a:r>
            <a:r>
              <a:rPr lang="en-US" dirty="0" smtClean="0"/>
              <a:t>=0 	    </a:t>
            </a:r>
            <a:r>
              <a:rPr lang="en-US" dirty="0" err="1" smtClean="0"/>
              <a:t>Ymin</a:t>
            </a:r>
            <a:r>
              <a:rPr lang="en-US" dirty="0" smtClean="0"/>
              <a:t>=0</a:t>
            </a:r>
          </a:p>
          <a:p>
            <a:r>
              <a:rPr lang="en-US" dirty="0" err="1" smtClean="0"/>
              <a:t>Xmax</a:t>
            </a:r>
            <a:r>
              <a:rPr lang="en-US" dirty="0" smtClean="0"/>
              <a:t>=6	    </a:t>
            </a:r>
            <a:r>
              <a:rPr lang="en-US" dirty="0" err="1" smtClean="0"/>
              <a:t>Ymax</a:t>
            </a:r>
            <a:r>
              <a:rPr lang="en-US" dirty="0" smtClean="0"/>
              <a:t>=6</a:t>
            </a:r>
          </a:p>
          <a:p>
            <a:r>
              <a:rPr lang="en-US" dirty="0" err="1" smtClean="0"/>
              <a:t>Xscl</a:t>
            </a:r>
            <a:r>
              <a:rPr lang="en-US" dirty="0" smtClean="0"/>
              <a:t>=1	    </a:t>
            </a:r>
            <a:r>
              <a:rPr lang="en-US" dirty="0" err="1" smtClean="0"/>
              <a:t>Yscl</a:t>
            </a:r>
            <a:r>
              <a:rPr lang="en-US" dirty="0" smtClean="0"/>
              <a:t>=1</a:t>
            </a:r>
          </a:p>
          <a:p>
            <a:r>
              <a:rPr lang="en-US" dirty="0" smtClean="0"/>
              <a:t>GRAPH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2770716"/>
              </p:ext>
            </p:extLst>
          </p:nvPr>
        </p:nvGraphicFramePr>
        <p:xfrm>
          <a:off x="3429000" y="609600"/>
          <a:ext cx="5410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2494985" y="3105146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Students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71500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Pets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5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To Graph Box Plot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/>
              <a:t>STAT PLOT</a:t>
            </a:r>
          </a:p>
          <a:p>
            <a:r>
              <a:rPr lang="en-US" sz="1800" dirty="0"/>
              <a:t>PLOT 1</a:t>
            </a:r>
          </a:p>
          <a:p>
            <a:r>
              <a:rPr lang="en-US" sz="1800" dirty="0"/>
              <a:t>ENTER on “ON”</a:t>
            </a:r>
          </a:p>
          <a:p>
            <a:r>
              <a:rPr lang="en-US" sz="1800" dirty="0"/>
              <a:t>Type:  Choose </a:t>
            </a:r>
            <a:r>
              <a:rPr lang="en-US" sz="1800" dirty="0" smtClean="0"/>
              <a:t>Box Plot</a:t>
            </a:r>
            <a:endParaRPr lang="en-US" sz="1800" dirty="0"/>
          </a:p>
          <a:p>
            <a:r>
              <a:rPr lang="en-US" sz="1800" dirty="0" err="1"/>
              <a:t>Xlist</a:t>
            </a:r>
            <a:r>
              <a:rPr lang="en-US" sz="1800" dirty="0"/>
              <a:t>:  L1</a:t>
            </a:r>
          </a:p>
          <a:p>
            <a:r>
              <a:rPr lang="en-US" sz="1800" dirty="0" err="1"/>
              <a:t>FreqList</a:t>
            </a:r>
            <a:r>
              <a:rPr lang="en-US" sz="1800" dirty="0"/>
              <a:t>:  </a:t>
            </a:r>
            <a:r>
              <a:rPr lang="en-US" sz="1800" dirty="0" smtClean="0"/>
              <a:t>L2</a:t>
            </a:r>
            <a:endParaRPr lang="en-US" sz="1800" dirty="0"/>
          </a:p>
          <a:p>
            <a:r>
              <a:rPr lang="en-US" sz="1800" dirty="0"/>
              <a:t>WINDOW</a:t>
            </a:r>
          </a:p>
          <a:p>
            <a:r>
              <a:rPr lang="en-US" sz="1800" dirty="0" err="1"/>
              <a:t>Xmin</a:t>
            </a:r>
            <a:r>
              <a:rPr lang="en-US" sz="1800" dirty="0"/>
              <a:t>=0 	    </a:t>
            </a:r>
            <a:r>
              <a:rPr lang="en-US" sz="1800" dirty="0" err="1"/>
              <a:t>Ymin</a:t>
            </a:r>
            <a:r>
              <a:rPr lang="en-US" sz="1800" dirty="0"/>
              <a:t>=0</a:t>
            </a:r>
          </a:p>
          <a:p>
            <a:r>
              <a:rPr lang="en-US" sz="1800" dirty="0" err="1"/>
              <a:t>Xmax</a:t>
            </a:r>
            <a:r>
              <a:rPr lang="en-US" sz="1800" dirty="0"/>
              <a:t>=6	    </a:t>
            </a:r>
            <a:r>
              <a:rPr lang="en-US" sz="1800" dirty="0" err="1"/>
              <a:t>Ymax</a:t>
            </a:r>
            <a:r>
              <a:rPr lang="en-US" sz="1800" dirty="0"/>
              <a:t>=6</a:t>
            </a:r>
          </a:p>
          <a:p>
            <a:r>
              <a:rPr lang="en-US" sz="1800" dirty="0" err="1"/>
              <a:t>Xscl</a:t>
            </a:r>
            <a:r>
              <a:rPr lang="en-US" sz="1800" dirty="0"/>
              <a:t>=1	    </a:t>
            </a:r>
            <a:r>
              <a:rPr lang="en-US" sz="1800" dirty="0" err="1"/>
              <a:t>Yscl</a:t>
            </a:r>
            <a:r>
              <a:rPr lang="en-US" sz="1800" dirty="0"/>
              <a:t>=1</a:t>
            </a:r>
          </a:p>
          <a:p>
            <a:r>
              <a:rPr lang="en-US" sz="1800" dirty="0"/>
              <a:t>GRAPH</a:t>
            </a:r>
          </a:p>
          <a:p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0504055"/>
              </p:ext>
            </p:extLst>
          </p:nvPr>
        </p:nvGraphicFramePr>
        <p:xfrm>
          <a:off x="3657600" y="1143000"/>
          <a:ext cx="518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0" y="685800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# of Pets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921695" y="3326705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# of Pets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4267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36021" y="572975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MinX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44907" y="50292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Q1=1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59325" y="42817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Med=2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34180" y="35168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Q3=3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211722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MaxX</a:t>
            </a:r>
            <a:r>
              <a:rPr lang="en-US" dirty="0" smtClean="0"/>
              <a:t>=5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5029200" cy="49530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2018-2019 season, there were </a:t>
            </a:r>
            <a:r>
              <a:rPr lang="en-US" dirty="0"/>
              <a:t>nine defensive players on the Orlando Solar Bears hockey team.  The number of total minutes each player </a:t>
            </a:r>
            <a:r>
              <a:rPr lang="en-US" dirty="0" smtClean="0"/>
              <a:t>had </a:t>
            </a:r>
            <a:r>
              <a:rPr lang="en-US" dirty="0"/>
              <a:t>spent in the penalty box </a:t>
            </a:r>
            <a:r>
              <a:rPr lang="en-US" dirty="0" smtClean="0"/>
              <a:t>during the </a:t>
            </a:r>
            <a:r>
              <a:rPr lang="en-US" dirty="0"/>
              <a:t>season </a:t>
            </a:r>
            <a:r>
              <a:rPr lang="en-US" dirty="0" smtClean="0"/>
              <a:t>were </a:t>
            </a:r>
            <a:r>
              <a:rPr lang="en-US" dirty="0"/>
              <a:t>4, 6, 6, 10, 10, 12, 22, 41, and 122.  (Yes, Mike </a:t>
            </a:r>
            <a:r>
              <a:rPr lang="en-US" dirty="0" err="1"/>
              <a:t>Monfredo</a:t>
            </a:r>
            <a:r>
              <a:rPr lang="en-US" dirty="0"/>
              <a:t> really </a:t>
            </a:r>
            <a:r>
              <a:rPr lang="en-US" dirty="0" smtClean="0"/>
              <a:t>had </a:t>
            </a:r>
            <a:r>
              <a:rPr lang="en-US" dirty="0"/>
              <a:t>122 penalty minutes so far in </a:t>
            </a:r>
            <a:r>
              <a:rPr lang="en-US" dirty="0" smtClean="0"/>
              <a:t>that </a:t>
            </a:r>
            <a:r>
              <a:rPr lang="en-US" dirty="0"/>
              <a:t>season!)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statistics and graph both a histogram and box plot.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6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of Graph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Dot Plot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Histogram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Box Plot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Retains individual data</a:t>
            </a:r>
          </a:p>
          <a:p>
            <a:endParaRPr lang="en-US" sz="3200" dirty="0" smtClean="0"/>
          </a:p>
          <a:p>
            <a:r>
              <a:rPr lang="en-US" sz="3200" dirty="0" smtClean="0"/>
              <a:t>Displays </a:t>
            </a:r>
            <a:r>
              <a:rPr lang="en-US" sz="3200" dirty="0" smtClean="0">
                <a:solidFill>
                  <a:srgbClr val="FF0000"/>
                </a:solidFill>
              </a:rPr>
              <a:t>shape</a:t>
            </a:r>
          </a:p>
          <a:p>
            <a:endParaRPr lang="en-US" sz="3200" dirty="0" smtClean="0"/>
          </a:p>
          <a:p>
            <a:r>
              <a:rPr lang="en-US" sz="3200" dirty="0" smtClean="0"/>
              <a:t>Displays </a:t>
            </a:r>
            <a:r>
              <a:rPr lang="en-US" sz="3200" dirty="0" smtClean="0">
                <a:solidFill>
                  <a:srgbClr val="FF0000"/>
                </a:solidFill>
              </a:rPr>
              <a:t>center</a:t>
            </a:r>
            <a:r>
              <a:rPr lang="en-US" sz="3200" dirty="0" smtClean="0"/>
              <a:t> &amp; </a:t>
            </a:r>
            <a:r>
              <a:rPr lang="en-US" sz="3200" dirty="0" smtClean="0">
                <a:solidFill>
                  <a:srgbClr val="FF0000"/>
                </a:solidFill>
              </a:rPr>
              <a:t>spread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Graphs for Quantitative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92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410200" y="1447800"/>
            <a:ext cx="3581400" cy="41909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5029200" cy="4953000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2018-2019 season, there were </a:t>
            </a:r>
            <a:r>
              <a:rPr lang="en-US" dirty="0"/>
              <a:t>nine defensive players on the Orlando Solar Bears hockey team.  The number of total minutes each player </a:t>
            </a:r>
            <a:r>
              <a:rPr lang="en-US" dirty="0" smtClean="0"/>
              <a:t>had </a:t>
            </a:r>
            <a:r>
              <a:rPr lang="en-US" dirty="0"/>
              <a:t>spent in the penalty box </a:t>
            </a:r>
            <a:r>
              <a:rPr lang="en-US" dirty="0" smtClean="0"/>
              <a:t>during the </a:t>
            </a:r>
            <a:r>
              <a:rPr lang="en-US" dirty="0"/>
              <a:t>season </a:t>
            </a:r>
            <a:r>
              <a:rPr lang="en-US" dirty="0" smtClean="0"/>
              <a:t>were </a:t>
            </a:r>
            <a:r>
              <a:rPr lang="en-US" dirty="0"/>
              <a:t>4, 6, 6, 10, 10, 12, 22, 41, and 122.  (Yes, Mike </a:t>
            </a:r>
            <a:r>
              <a:rPr lang="en-US" dirty="0" err="1"/>
              <a:t>Monfredo</a:t>
            </a:r>
            <a:r>
              <a:rPr lang="en-US" dirty="0"/>
              <a:t> really </a:t>
            </a:r>
            <a:r>
              <a:rPr lang="en-US" dirty="0" smtClean="0"/>
              <a:t>had </a:t>
            </a:r>
            <a:r>
              <a:rPr lang="en-US" dirty="0"/>
              <a:t>122 penalty minutes so far in </a:t>
            </a:r>
            <a:r>
              <a:rPr lang="en-US" dirty="0" smtClean="0"/>
              <a:t>that </a:t>
            </a:r>
            <a:r>
              <a:rPr lang="en-US" dirty="0"/>
              <a:t>season!)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statistics and graph both a histogram and box plot.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=25.9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=37.8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4, 6, 10, 31.5, 122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2857" r="-1905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13485991"/>
              </p:ext>
            </p:extLst>
          </p:nvPr>
        </p:nvGraphicFramePr>
        <p:xfrm>
          <a:off x="5410200" y="2590800"/>
          <a:ext cx="35052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791200" y="4648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24600" y="4648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43600" y="4572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34100" y="4343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200" y="5181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24600" y="5181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50292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82000" y="520065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34100" y="4953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024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4800600" cy="32004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2018-2019 season, there were </a:t>
            </a:r>
            <a:r>
              <a:rPr lang="en-US" dirty="0"/>
              <a:t>nine defensive players on the Orlando Solar Bears hockey team.  The number of total minutes each player </a:t>
            </a:r>
            <a:r>
              <a:rPr lang="en-US" dirty="0" smtClean="0"/>
              <a:t>had </a:t>
            </a:r>
            <a:r>
              <a:rPr lang="en-US" dirty="0"/>
              <a:t>spent in the penalty box </a:t>
            </a:r>
            <a:r>
              <a:rPr lang="en-US" dirty="0" smtClean="0"/>
              <a:t>during the </a:t>
            </a:r>
            <a:r>
              <a:rPr lang="en-US" dirty="0"/>
              <a:t>season </a:t>
            </a:r>
            <a:r>
              <a:rPr lang="en-US" dirty="0" smtClean="0"/>
              <a:t>were </a:t>
            </a:r>
            <a:r>
              <a:rPr lang="en-US" dirty="0"/>
              <a:t>4, 6, 6, 10, 10, 12, 22, 41, and 122.  (Yes, Mike </a:t>
            </a:r>
            <a:r>
              <a:rPr lang="en-US" dirty="0" err="1"/>
              <a:t>Monfredo</a:t>
            </a:r>
            <a:r>
              <a:rPr lang="en-US" dirty="0"/>
              <a:t> really </a:t>
            </a:r>
            <a:r>
              <a:rPr lang="en-US" dirty="0" smtClean="0"/>
              <a:t>had </a:t>
            </a:r>
            <a:r>
              <a:rPr lang="en-US" dirty="0"/>
              <a:t>122 penalty minutes so far in </a:t>
            </a:r>
            <a:r>
              <a:rPr lang="en-US" dirty="0" smtClean="0"/>
              <a:t>that </a:t>
            </a:r>
            <a:r>
              <a:rPr lang="en-US" dirty="0"/>
              <a:t>season!)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statistics and graph both a histogram and box plot.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25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37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4, 6, 10, 31.5, 122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2857" r="-1905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50076338"/>
              </p:ext>
            </p:extLst>
          </p:nvPr>
        </p:nvGraphicFramePr>
        <p:xfrm>
          <a:off x="5410200" y="2590800"/>
          <a:ext cx="35052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791200" y="4648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24600" y="4648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43600" y="4572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34100" y="4343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200" y="5181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24600" y="5181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50292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82000" y="520065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34100" y="4953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3326" y="5738515"/>
            <a:ext cx="7045518" cy="52322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Now describe the shape, center, and spread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977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4800600" cy="3200400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2018-2019 season, there were </a:t>
            </a:r>
            <a:r>
              <a:rPr lang="en-US" dirty="0"/>
              <a:t>nine defensive players on the Orlando Solar Bears hockey team.  The number of total minutes each player </a:t>
            </a:r>
            <a:r>
              <a:rPr lang="en-US" dirty="0" smtClean="0"/>
              <a:t>had </a:t>
            </a:r>
            <a:r>
              <a:rPr lang="en-US" dirty="0"/>
              <a:t>spent in the penalty box </a:t>
            </a:r>
            <a:r>
              <a:rPr lang="en-US" dirty="0" smtClean="0"/>
              <a:t>during the </a:t>
            </a:r>
            <a:r>
              <a:rPr lang="en-US" dirty="0"/>
              <a:t>season </a:t>
            </a:r>
            <a:r>
              <a:rPr lang="en-US" dirty="0" smtClean="0"/>
              <a:t>were </a:t>
            </a:r>
            <a:r>
              <a:rPr lang="en-US" dirty="0"/>
              <a:t>4, 6, 6, 10, 10, 12, 22, 41, and 122.  (Yes, Mike </a:t>
            </a:r>
            <a:r>
              <a:rPr lang="en-US" dirty="0" err="1"/>
              <a:t>Monfredo</a:t>
            </a:r>
            <a:r>
              <a:rPr lang="en-US" dirty="0"/>
              <a:t> really </a:t>
            </a:r>
            <a:r>
              <a:rPr lang="en-US" dirty="0" smtClean="0"/>
              <a:t>had </a:t>
            </a:r>
            <a:r>
              <a:rPr lang="en-US" dirty="0"/>
              <a:t>122 penalty minutes so far in </a:t>
            </a:r>
            <a:r>
              <a:rPr lang="en-US" dirty="0" smtClean="0"/>
              <a:t>that </a:t>
            </a:r>
            <a:r>
              <a:rPr lang="en-US" dirty="0"/>
              <a:t>season!)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statistics and graph both a histogram and box plot.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=25.9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=37.8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4, 6, 10, 31.5, 122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92552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2857" r="-1905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35923270"/>
              </p:ext>
            </p:extLst>
          </p:nvPr>
        </p:nvGraphicFramePr>
        <p:xfrm>
          <a:off x="5410200" y="2590800"/>
          <a:ext cx="35052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791200" y="4648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24600" y="4648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43600" y="4572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34100" y="4343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200" y="5181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24600" y="5181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50292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82000" y="520065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34100" y="4953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0" y="4324290"/>
            <a:ext cx="4549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Describe the shape, center, and spread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4312" y="4794250"/>
            <a:ext cx="5381258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Shape:  Right Skewed, </a:t>
            </a:r>
            <a:r>
              <a:rPr lang="en-US" sz="2400" dirty="0" err="1" smtClean="0"/>
              <a:t>Unimodal</a:t>
            </a:r>
            <a:endParaRPr lang="en-US" sz="2400" dirty="0" smtClean="0"/>
          </a:p>
          <a:p>
            <a:r>
              <a:rPr lang="en-US" sz="2400" dirty="0" smtClean="0"/>
              <a:t>One outlier at 122</a:t>
            </a:r>
          </a:p>
          <a:p>
            <a:r>
              <a:rPr lang="en-US" sz="2400" dirty="0" smtClean="0"/>
              <a:t>Center = Median = 10 </a:t>
            </a:r>
          </a:p>
          <a:p>
            <a:r>
              <a:rPr lang="en-US" sz="2400" dirty="0" smtClean="0"/>
              <a:t>Spread = IQR = Q3 – Q1 = 31.5 - 6 = 25.5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6232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about outliers?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440039"/>
            <a:ext cx="6292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need to calculate the left fence and the right fence.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3400" y="1828800"/>
                <a:ext cx="6776214" cy="156966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Left fence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1−1.5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𝐼𝑄𝑅</m:t>
                        </m:r>
                      </m:e>
                    </m:d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Left fence = 6 – 1.5(25.5) = -32.25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Do we have any data values smaller than -32.25?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Nope!  So no outliers on left side!</a:t>
                </a: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28800"/>
                <a:ext cx="677621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440" t="-3113" r="-450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4141" y="3657600"/>
                <a:ext cx="6776214" cy="156966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Right fence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3+1.5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𝐼𝑄𝑅</m:t>
                        </m:r>
                      </m:e>
                    </m:d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Left fence =  31.5 + 1.5(25.5) = 69.75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Do we have any data values larger than 69.75?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Yep!  So 122 is an outlier on the right side!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41" y="3657600"/>
                <a:ext cx="677621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349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7928" y="5486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*Notice the Box Plot on the previous slide, the tail goes to 41 which is the last data value that is </a:t>
            </a:r>
            <a:r>
              <a:rPr lang="en-US" u="sng" dirty="0" smtClean="0"/>
              <a:t>not</a:t>
            </a:r>
            <a:r>
              <a:rPr lang="en-US" dirty="0" smtClean="0"/>
              <a:t> an outlier.</a:t>
            </a:r>
          </a:p>
          <a:p>
            <a:r>
              <a:rPr lang="en-US" dirty="0" smtClean="0"/>
              <a:t>* You should memorize the left and right fence formulas!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70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47484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Quiz Chapter 1-2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Cinderella 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409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Shape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Symmetric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Uniform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Right </a:t>
            </a:r>
            <a:r>
              <a:rPr lang="en-US" dirty="0" smtClean="0"/>
              <a:t>Skewed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Left Skewed</a:t>
            </a:r>
          </a:p>
          <a:p>
            <a:endParaRPr lang="en-US" dirty="0"/>
          </a:p>
        </p:txBody>
      </p:sp>
      <p:pic>
        <p:nvPicPr>
          <p:cNvPr id="10" name="Picture 4" descr="04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4247745"/>
            <a:ext cx="3124200" cy="20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04-07a"/>
          <p:cNvPicPr>
            <a:picLocks noChangeAspect="1" noChangeArrowheads="1"/>
          </p:cNvPicPr>
          <p:nvPr/>
        </p:nvPicPr>
        <p:blipFill rotWithShape="1">
          <a:blip r:embed="rId3"/>
          <a:srcRect t="3316" r="49541" b="-27784"/>
          <a:stretch/>
        </p:blipFill>
        <p:spPr bwMode="auto">
          <a:xfrm>
            <a:off x="4905984" y="4247745"/>
            <a:ext cx="2953966" cy="244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04-07a"/>
          <p:cNvPicPr>
            <a:picLocks noChangeAspect="1" noChangeArrowheads="1"/>
          </p:cNvPicPr>
          <p:nvPr/>
        </p:nvPicPr>
        <p:blipFill rotWithShape="1">
          <a:blip r:embed="rId3"/>
          <a:srcRect l="49607"/>
          <a:stretch/>
        </p:blipFill>
        <p:spPr bwMode="auto">
          <a:xfrm>
            <a:off x="4888149" y="1828800"/>
            <a:ext cx="2971800" cy="184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AIT18-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796375"/>
            <a:ext cx="2971800" cy="187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029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Attributes for 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Outliers (Unusual data compared with the other data)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599"/>
            <a:ext cx="4038600" cy="5076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Modes (# of Humps)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Unimodal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  (One hump)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Bimodal</a:t>
            </a:r>
          </a:p>
          <a:p>
            <a:pPr marL="274320" lvl="1" indent="0">
              <a:buNone/>
            </a:pPr>
            <a:r>
              <a:rPr lang="en-US" dirty="0" smtClean="0"/>
              <a:t> (Two humps)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Multimodal</a:t>
            </a:r>
          </a:p>
          <a:p>
            <a:pPr marL="274320" lvl="1" indent="0">
              <a:buNone/>
            </a:pPr>
            <a:r>
              <a:rPr lang="en-US" dirty="0" smtClean="0"/>
              <a:t>  (Many humps)</a:t>
            </a:r>
            <a:endParaRPr lang="en-US" dirty="0"/>
          </a:p>
        </p:txBody>
      </p:sp>
      <p:pic>
        <p:nvPicPr>
          <p:cNvPr id="6" name="Picture 4" descr="04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921888"/>
            <a:ext cx="1936750" cy="15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04-0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167" y="2743200"/>
            <a:ext cx="400607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AIT18-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286000"/>
            <a:ext cx="1936750" cy="152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1524000" y="2308610"/>
            <a:ext cx="609600" cy="218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97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Symmetric: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If Skewed: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mean</a:t>
                </a:r>
                <a:r>
                  <a:rPr lang="en-US" dirty="0" smtClean="0"/>
                  <a:t> (average)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median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value </a:t>
            </a:r>
            <a:r>
              <a:rPr lang="en-US" sz="2800" dirty="0" smtClean="0"/>
              <a:t>will have half </a:t>
            </a:r>
            <a:r>
              <a:rPr lang="en-US" sz="2800" dirty="0"/>
              <a:t>the data values below it and half above 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Center Depends on Shape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0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*We let the calculator calculate this!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1" y="41910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value is pulled in the direction of outliers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09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Symmetric: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If Skewed: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Standard Deviation (SD)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+… 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Interquartile Range (IQR)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𝐼𝑄𝑅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662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Spread Depends on Shape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0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*We let the calculator calculate this!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149334"/>
            <a:ext cx="4214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*The calculator can calculate the </a:t>
            </a:r>
          </a:p>
          <a:p>
            <a:r>
              <a:rPr lang="en-US" dirty="0" smtClean="0"/>
              <a:t>5 # Summary but you should memorize</a:t>
            </a:r>
          </a:p>
          <a:p>
            <a:r>
              <a:rPr lang="en-US" dirty="0" smtClean="0"/>
              <a:t>the IQR formula!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Dot Plot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Retains Individual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Lable</a:t>
            </a:r>
            <a:r>
              <a:rPr lang="en-US" sz="1800" dirty="0" smtClean="0"/>
              <a:t>  Both Axes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Scale on Both Axes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Title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Shows Shape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Shows Modes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Shows Outliers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Kentucky Derby Winning Times</a:t>
            </a:r>
            <a:endParaRPr lang="en-US" dirty="0"/>
          </a:p>
        </p:txBody>
      </p:sp>
      <p:pic>
        <p:nvPicPr>
          <p:cNvPr id="4" name="Picture 3" descr="Screen Shot 2018-05-28 at 2.17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1905000"/>
            <a:ext cx="5757315" cy="36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8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Histogram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Stores Data in Bins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Lable</a:t>
            </a:r>
            <a:r>
              <a:rPr lang="en-US" sz="1800" dirty="0" smtClean="0"/>
              <a:t>  </a:t>
            </a:r>
            <a:r>
              <a:rPr lang="en-US" sz="1800" dirty="0"/>
              <a:t>Both Axes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Scale on Both Axes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Title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Shows Shape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Shows Modes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Shows Outliers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Earthquake Magnitudes</a:t>
            </a:r>
            <a:endParaRPr lang="en-US" dirty="0"/>
          </a:p>
        </p:txBody>
      </p:sp>
      <p:pic>
        <p:nvPicPr>
          <p:cNvPr id="5" name="Picture 1" descr="Screen Shot 2013-12-27 at 6.27.54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0"/>
            <a:ext cx="5715000" cy="363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28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Box Plot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Lable</a:t>
            </a:r>
            <a:r>
              <a:rPr lang="en-US" sz="1800" dirty="0" smtClean="0"/>
              <a:t>  Axis</a:t>
            </a:r>
            <a:endParaRPr lang="en-US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Scale on </a:t>
            </a:r>
            <a:r>
              <a:rPr lang="en-US" sz="1800" dirty="0" smtClean="0"/>
              <a:t>Axis</a:t>
            </a:r>
            <a:endParaRPr lang="en-US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Title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Shows </a:t>
            </a:r>
            <a:r>
              <a:rPr lang="en-US" sz="1800" dirty="0" smtClean="0"/>
              <a:t>Center</a:t>
            </a:r>
            <a:endParaRPr lang="en-US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Shows </a:t>
            </a:r>
            <a:r>
              <a:rPr lang="en-US" sz="1800" dirty="0" smtClean="0"/>
              <a:t>Spread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Earthquake Magnitudes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219200"/>
            <a:ext cx="2106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64613" y="2856849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= Median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81919" y="321985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943600" y="304151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5943600" y="3352800"/>
            <a:ext cx="438319" cy="51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81919" y="24384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943599" y="2623066"/>
            <a:ext cx="438320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3331" y="4311134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Fence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01600" y="1418777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Fence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6264613" y="1603443"/>
            <a:ext cx="336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1"/>
          </p:cNvCxnSpPr>
          <p:nvPr/>
        </p:nvCxnSpPr>
        <p:spPr>
          <a:xfrm flipH="1">
            <a:off x="6264613" y="4495800"/>
            <a:ext cx="3587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64613" y="107910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791200" y="1263773"/>
            <a:ext cx="590719" cy="155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63218" y="56388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791200" y="5769233"/>
            <a:ext cx="772018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0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334</TotalTime>
  <Words>1248</Words>
  <Application>Microsoft Office PowerPoint</Application>
  <PresentationFormat>On-screen Show (4:3)</PresentationFormat>
  <Paragraphs>328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 Stats</vt:lpstr>
      <vt:lpstr>Graphing Quantitative Data</vt:lpstr>
      <vt:lpstr>3 Graphs for Quantitative Data</vt:lpstr>
      <vt:lpstr>Shape</vt:lpstr>
      <vt:lpstr>Other Attributes for Shape</vt:lpstr>
      <vt:lpstr>Center Depends on Shape</vt:lpstr>
      <vt:lpstr>Spread Depends on Shape</vt:lpstr>
      <vt:lpstr>Dot Plot</vt:lpstr>
      <vt:lpstr>Histogram</vt:lpstr>
      <vt:lpstr>Box Plot</vt:lpstr>
      <vt:lpstr>Big Picture</vt:lpstr>
      <vt:lpstr>PowerPoint Presentation</vt:lpstr>
      <vt:lpstr>To Calculate Statistics</vt:lpstr>
      <vt:lpstr>To Graph Histogram</vt:lpstr>
      <vt:lpstr>To Graph Box Plot</vt:lpstr>
      <vt:lpstr>PowerPoint Presentation</vt:lpstr>
      <vt:lpstr>To Calculate Statistics</vt:lpstr>
      <vt:lpstr>To Graph Histogram</vt:lpstr>
      <vt:lpstr>To Graph Box Plot</vt:lpstr>
      <vt:lpstr>New Example</vt:lpstr>
      <vt:lpstr>Solution</vt:lpstr>
      <vt:lpstr>Solution</vt:lpstr>
      <vt:lpstr>Solution</vt:lpstr>
      <vt:lpstr>How do we know about outliers?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Quantitative Data</dc:title>
  <dc:creator>d howard</dc:creator>
  <cp:lastModifiedBy>d howard</cp:lastModifiedBy>
  <cp:revision>34</cp:revision>
  <dcterms:created xsi:type="dcterms:W3CDTF">2020-01-12T14:53:12Z</dcterms:created>
  <dcterms:modified xsi:type="dcterms:W3CDTF">2020-01-12T20:27:37Z</dcterms:modified>
</cp:coreProperties>
</file>